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23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240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79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61520" cy="45720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2"/>
          <p:cNvSpPr/>
          <p:nvPr/>
        </p:nvSpPr>
        <p:spPr>
          <a:xfrm>
            <a:off x="475488" y="1188720"/>
            <a:ext cx="45720" cy="4251960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3"/>
          <p:cNvSpPr txBox="1"/>
          <p:nvPr/>
        </p:nvSpPr>
        <p:spPr>
          <a:xfrm>
            <a:off x="685800" y="1417320"/>
            <a:ext cx="10058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0" b="1" kern="0" spc="1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8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246120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kern="0" spc="5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COMPOSITE BOATS  ·  MADE IN VIETNAM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85800" y="3749040"/>
            <a:ext cx="5303520" cy="22860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8" name="Text 6"/>
          <p:cNvSpPr txBox="1"/>
          <p:nvPr/>
        </p:nvSpPr>
        <p:spPr>
          <a:xfrm>
            <a:off x="685800" y="393192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E5CE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Mastercraft Vessels. Engineered for Excellence.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4553712"/>
            <a:ext cx="8412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400" dirty="0">
                <a:solidFill>
                  <a:srgbClr val="A0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NAUTIVA engineers and manufactures composite boats for tourism, recreation, water sports, and rescue operations. Each vessel combines modern naval architecture with the craftsmanship of precision composite fabrication — built to perform across freshwater, coastal, and open-water environments.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0" y="6821424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 ·  FEATURED VESSELS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Signature Collection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Tourism · Recreation · Sport · Rescue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 ·  TECHNICAL OVERVIEW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 Specifications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Dimensions, capacity and key technical data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 ·  LEISURE CRAFT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Canoes &amp; Recreational Boats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Previously built models — ECO series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844222-67D0-EE52-5938-A457F8F92A43}"/>
              </a:ext>
            </a:extLst>
          </p:cNvPr>
          <p:cNvSpPr txBox="1"/>
          <p:nvPr/>
        </p:nvSpPr>
        <p:spPr>
          <a:xfrm>
            <a:off x="4800600" y="1316736"/>
            <a:ext cx="46094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VN" b="1" dirty="0"/>
              <a:t>Our Concepts &amp; Future Developments</a:t>
            </a:r>
          </a:p>
          <a:p>
            <a:pPr>
              <a:buNone/>
            </a:pPr>
            <a:r>
              <a:rPr lang="en-VN" dirty="0"/>
              <a:t>Discover our product concepts, showcasing our design vision and laying the foundation for future innovation and development.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 ·  LEISURE CRAFT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Cruisers &amp; Canoes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Previously built models — ECO series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 ·  UTILITY FLEET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Rowboats &amp; Working Vessels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Previously built models — ECO series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 ·  SAILING CRAFT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Sailboats &amp; Leisure Yachts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Previously built models — ECO series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 ·  CONCEPT FLEET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Future Vessels in Development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designs under development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 ·  CONCEPT FLEET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Leisure &amp; Cruising Concepts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designs under development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 ·  MOTOR VESSELS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Motorboats &amp; Yacht Concepts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designs under development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 ·  WATER SPORT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 Bikes, Catamarans &amp; Sailboats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Paddle craft, catamarans and sport sailing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 ·  FLOATING STRUCTURES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Roofed Floating Platforms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Resort decks, leisure rafts, floating cafés and kiosks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 ·  FLOATING STRUCTURES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Event &amp; Activity Platforms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Events, leisure and waterfront recreation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 ·  FLOATING RESIDENCES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Floating Houses &amp; Waterside Living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Floating accommodation and waterfront living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 ·  FLOATING RESIDENCES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Luxury Water Villas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Floating water homes — concept references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nautiva_renders/slide-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61520" cy="1261872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2"/>
          <p:cNvSpPr txBox="1"/>
          <p:nvPr/>
        </p:nvSpPr>
        <p:spPr>
          <a:xfrm>
            <a:off x="457200" y="91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 ·  MARINE SERVICES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6576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Yacht Maintenance &amp; Care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9784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and refit references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0332720" y="65379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2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F5F3EF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61520" cy="1280160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3"/>
          <p:cNvSpPr txBox="1"/>
          <p:nvPr/>
        </p:nvSpPr>
        <p:spPr>
          <a:xfrm>
            <a:off x="502920" y="128016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TECHNICAL SPECIFICATIONS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  ·  PRECISION-ENGINEERED MARINE CRAFT  ·  KEY REFERENCE DATA</a:t>
            </a:r>
            <a:endParaRPr lang="en-US" sz="11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417320"/>
          <a:ext cx="11338560" cy="91440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Length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Height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Capacity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3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Propulsion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0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Rescue Boat 450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~0.7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4–6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~150 kg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Outboard engine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 E35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3–4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~80 kg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Composite &amp; Teak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Paddle / Outboard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Décor ECO S55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4–5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~160 kg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Composite &amp; 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Paddle / Outboard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Décor F55-1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1.39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4–5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~160 kg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Composite &amp; 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Paddle / Outboard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 F45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0.41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6–7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~115 kg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Twin-hull Composite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Paddle / Outboard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 F58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4–8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~460 kg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Paddle / Outboard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 F55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~6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~110 kg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Twin-hull Composite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Paddle / Outboard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 SF48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~0.6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Outboard engine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 C31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~42 kg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Composite &amp; Wood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Kayak paddle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 E39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3.95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0.44 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3–4 pax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Twin-hull Composite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3A3D4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Rowing / Outboard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411480" y="6473952"/>
            <a:ext cx="11338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7A7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Specifications are indicative only. Confirm all technical data with NAUTIVA engineering team prior to order.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0" y="6821424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2"/>
          <p:cNvSpPr/>
          <p:nvPr/>
        </p:nvSpPr>
        <p:spPr>
          <a:xfrm>
            <a:off x="0" y="6821424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Shape 3"/>
          <p:cNvSpPr/>
          <p:nvPr/>
        </p:nvSpPr>
        <p:spPr>
          <a:xfrm>
            <a:off x="0" y="36576"/>
            <a:ext cx="4023360" cy="6784848"/>
          </a:xfrm>
          <a:prstGeom prst="rect">
            <a:avLst/>
          </a:prstGeom>
          <a:solidFill>
            <a:srgbClr val="152035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6" name="Shape 4"/>
          <p:cNvSpPr/>
          <p:nvPr/>
        </p:nvSpPr>
        <p:spPr>
          <a:xfrm>
            <a:off x="4023360" y="36576"/>
            <a:ext cx="36576" cy="6784848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7" name="Text 5"/>
          <p:cNvSpPr txBox="1"/>
          <p:nvPr/>
        </p:nvSpPr>
        <p:spPr>
          <a:xfrm>
            <a:off x="457200" y="1188720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</a:t>
            </a:r>
            <a:endParaRPr lang="en-US" sz="48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3886200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5000"/>
              </a:lnSpc>
              <a:buNone/>
            </a:pPr>
            <a:r>
              <a:rPr lang="en-US" sz="1600" i="1" dirty="0">
                <a:solidFill>
                  <a:srgbClr val="E5CE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Marine Excellence.</a:t>
            </a:r>
            <a:endParaRPr lang="en-US" sz="1600" dirty="0"/>
          </a:p>
          <a:p>
            <a:pPr marL="0" indent="0">
              <a:lnSpc>
                <a:spcPct val="155000"/>
              </a:lnSpc>
              <a:buNone/>
            </a:pPr>
            <a:r>
              <a:rPr lang="en-US" sz="1600" i="1" dirty="0">
                <a:solidFill>
                  <a:srgbClr val="E5CE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Crafted with Intention.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0807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7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343400" y="457200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493776"/>
            <a:ext cx="6629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MARINE ENGINEERING EXPERTISE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914400"/>
            <a:ext cx="6629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B0B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Seasoned naval architects and composite engineers with proven experience across domestic and international maritime projects.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343400" y="1847088"/>
            <a:ext cx="7406640" cy="9144"/>
          </a:xfrm>
          <a:prstGeom prst="rect">
            <a:avLst/>
          </a:prstGeom>
          <a:solidFill>
            <a:srgbClr val="1E3055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14" name="Text 12"/>
          <p:cNvSpPr txBox="1"/>
          <p:nvPr/>
        </p:nvSpPr>
        <p:spPr>
          <a:xfrm>
            <a:off x="4343400" y="2029968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5074920" y="2066544"/>
            <a:ext cx="6629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 MANUFACTURING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074920" y="2487168"/>
            <a:ext cx="6629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B0B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Rigorous quality control from raw material selection through composite hull fabrication, surface finishing, and final inspection.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343400" y="3419856"/>
            <a:ext cx="7406640" cy="9144"/>
          </a:xfrm>
          <a:prstGeom prst="rect">
            <a:avLst/>
          </a:prstGeom>
          <a:solidFill>
            <a:srgbClr val="1E3055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18" name="Text 16"/>
          <p:cNvSpPr txBox="1"/>
          <p:nvPr/>
        </p:nvSpPr>
        <p:spPr>
          <a:xfrm>
            <a:off x="4343400" y="3602736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5074920" y="3639312"/>
            <a:ext cx="6629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DURABLE COMPOSITE CONSTRUCTION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074920" y="4059936"/>
            <a:ext cx="6629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B0B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Corrosion-resistant hulls engineered for freshwater and saltwater environments — optimized for structural integrity, weight efficiency, and low maintenance.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343400" y="4992624"/>
            <a:ext cx="7406640" cy="9144"/>
          </a:xfrm>
          <a:prstGeom prst="rect">
            <a:avLst/>
          </a:prstGeom>
          <a:solidFill>
            <a:srgbClr val="1E3055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22" name="Text 20"/>
          <p:cNvSpPr txBox="1"/>
          <p:nvPr/>
        </p:nvSpPr>
        <p:spPr>
          <a:xfrm>
            <a:off x="4343400" y="5175504"/>
            <a:ext cx="594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5074920" y="5212080"/>
            <a:ext cx="6629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BESPOKE CUSTOMIZATION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074920" y="5632704"/>
            <a:ext cx="6629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B0B8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Colors, deck layouts, seating configurations, propulsion systems, and accessories — each vessel tailored to your exact specification.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F5F3EF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61520" cy="1280160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Text 3"/>
          <p:cNvSpPr txBox="1"/>
          <p:nvPr/>
        </p:nvSpPr>
        <p:spPr>
          <a:xfrm>
            <a:off x="502920" y="109728"/>
            <a:ext cx="9144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COMMITMENT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7498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8  ·  QUALITY &amp; AFTER-SALES EXCELLENCE  ·  EVERY VESSEL. EVERY CLIENT. EVERY DETAIL.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11480" y="1417320"/>
            <a:ext cx="5394960" cy="1572768"/>
          </a:xfrm>
          <a:prstGeom prst="rect">
            <a:avLst/>
          </a:prstGeom>
          <a:solidFill>
            <a:srgbClr val="EDEAE4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8" name="Shape 6"/>
          <p:cNvSpPr/>
          <p:nvPr/>
        </p:nvSpPr>
        <p:spPr>
          <a:xfrm>
            <a:off x="411480" y="1417320"/>
            <a:ext cx="64008" cy="1572768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9" name="Text 7"/>
          <p:cNvSpPr txBox="1"/>
          <p:nvPr/>
        </p:nvSpPr>
        <p:spPr>
          <a:xfrm>
            <a:off x="612648" y="1545336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1545336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3A3D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 PRODUCTS &amp; REFERENCES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12648" y="1984248"/>
            <a:ext cx="5074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558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product photography and verified project references. No renderings presented as reality, no exaggeration — only what we have built and delivered.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" y="3081528"/>
            <a:ext cx="5394960" cy="1572768"/>
          </a:xfrm>
          <a:prstGeom prst="rect">
            <a:avLst/>
          </a:prstGeom>
          <a:solidFill>
            <a:srgbClr val="EDEAE4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13" name="Shape 11"/>
          <p:cNvSpPr/>
          <p:nvPr/>
        </p:nvSpPr>
        <p:spPr>
          <a:xfrm>
            <a:off x="411480" y="3081528"/>
            <a:ext cx="64008" cy="1572768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14" name="Text 12"/>
          <p:cNvSpPr txBox="1"/>
          <p:nvPr/>
        </p:nvSpPr>
        <p:spPr>
          <a:xfrm>
            <a:off x="612648" y="3209544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3209544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3A3D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TECHNICAL SPECIFICATIONS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612648" y="3648456"/>
            <a:ext cx="5074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558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Clear, model-specific performance data and configuration options, provided in full — no ambiguity, no hidden constraints.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" y="4745736"/>
            <a:ext cx="5394960" cy="1572768"/>
          </a:xfrm>
          <a:prstGeom prst="rect">
            <a:avLst/>
          </a:prstGeom>
          <a:solidFill>
            <a:srgbClr val="EDEAE4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18" name="Shape 16"/>
          <p:cNvSpPr/>
          <p:nvPr/>
        </p:nvSpPr>
        <p:spPr>
          <a:xfrm>
            <a:off x="411480" y="4745736"/>
            <a:ext cx="64008" cy="1572768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19" name="Text 17"/>
          <p:cNvSpPr txBox="1"/>
          <p:nvPr/>
        </p:nvSpPr>
        <p:spPr>
          <a:xfrm>
            <a:off x="612648" y="487375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4873752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3A3D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WARRANTY &amp; AFTER-SALES SUPPORT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12648" y="5312664"/>
            <a:ext cx="5074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558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warranty terms and responsive technical assistance, with all service conditions clearly confirmed prior to purchase.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309360" y="1417320"/>
            <a:ext cx="5394960" cy="1572768"/>
          </a:xfrm>
          <a:prstGeom prst="rect">
            <a:avLst/>
          </a:prstGeom>
          <a:solidFill>
            <a:srgbClr val="EDEAE4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23" name="Shape 21"/>
          <p:cNvSpPr/>
          <p:nvPr/>
        </p:nvSpPr>
        <p:spPr>
          <a:xfrm>
            <a:off x="6309360" y="1417320"/>
            <a:ext cx="64008" cy="1572768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24" name="Text 22"/>
          <p:cNvSpPr txBox="1"/>
          <p:nvPr/>
        </p:nvSpPr>
        <p:spPr>
          <a:xfrm>
            <a:off x="6510528" y="1545336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1545336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3A3D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&amp; COMPOSITE REPAIR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6510528" y="1984248"/>
            <a:ext cx="5074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558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Full-service composite hull care: scheduled maintenance, surface refinishing, structural repair, and related marine technical support.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309360" y="3081528"/>
            <a:ext cx="5394960" cy="1572768"/>
          </a:xfrm>
          <a:prstGeom prst="rect">
            <a:avLst/>
          </a:prstGeom>
          <a:solidFill>
            <a:srgbClr val="EDEAE4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28" name="Shape 26"/>
          <p:cNvSpPr/>
          <p:nvPr/>
        </p:nvSpPr>
        <p:spPr>
          <a:xfrm>
            <a:off x="6309360" y="3081528"/>
            <a:ext cx="64008" cy="1572768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29" name="Text 27"/>
          <p:cNvSpPr txBox="1"/>
          <p:nvPr/>
        </p:nvSpPr>
        <p:spPr>
          <a:xfrm>
            <a:off x="6510528" y="3209544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7086600" y="3209544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50" dirty="0">
                <a:solidFill>
                  <a:srgbClr val="3A3D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ENGINEERING CONSULTATION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6510528" y="3648456"/>
            <a:ext cx="5074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5558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 directly with our naval engineers to refine vessel selection, explore customization options, and align technical requirements with your project.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0" y="6821424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0E1A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4" name="Shape 2"/>
          <p:cNvSpPr/>
          <p:nvPr/>
        </p:nvSpPr>
        <p:spPr>
          <a:xfrm>
            <a:off x="0" y="6821424"/>
            <a:ext cx="12161520" cy="36576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5" name="Shape 3"/>
          <p:cNvSpPr/>
          <p:nvPr/>
        </p:nvSpPr>
        <p:spPr>
          <a:xfrm>
            <a:off x="6858000" y="36576"/>
            <a:ext cx="5303520" cy="6784848"/>
          </a:xfrm>
          <a:prstGeom prst="rect">
            <a:avLst/>
          </a:prstGeom>
          <a:solidFill>
            <a:srgbClr val="152035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6" name="Shape 4"/>
          <p:cNvSpPr/>
          <p:nvPr/>
        </p:nvSpPr>
        <p:spPr>
          <a:xfrm>
            <a:off x="6858000" y="36576"/>
            <a:ext cx="36576" cy="6784848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7" name="Text 5"/>
          <p:cNvSpPr txBox="1"/>
          <p:nvPr/>
        </p:nvSpPr>
        <p:spPr>
          <a:xfrm>
            <a:off x="502920" y="1005840"/>
            <a:ext cx="6126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DISCOVER</a:t>
            </a:r>
            <a:endParaRPr lang="en-US" sz="5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VESSEL</a:t>
            </a:r>
            <a:endParaRPr lang="en-US" sz="5000" dirty="0"/>
          </a:p>
        </p:txBody>
      </p:sp>
      <p:sp>
        <p:nvSpPr>
          <p:cNvPr id="8" name="Shape 6"/>
          <p:cNvSpPr/>
          <p:nvPr/>
        </p:nvSpPr>
        <p:spPr>
          <a:xfrm>
            <a:off x="502920" y="3931920"/>
            <a:ext cx="4572000" cy="27432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9" name="Text 7"/>
          <p:cNvSpPr txBox="1"/>
          <p:nvPr/>
        </p:nvSpPr>
        <p:spPr>
          <a:xfrm>
            <a:off x="502920" y="4114800"/>
            <a:ext cx="6217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E5CE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Crafted with Precision. Built for Life on Water.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4736592"/>
            <a:ext cx="6126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1400" dirty="0">
                <a:solidFill>
                  <a:srgbClr val="A0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our collection or speak directly with our engineers to discuss</a:t>
            </a:r>
            <a:endParaRPr lang="en-US" sz="1400" dirty="0"/>
          </a:p>
          <a:p>
            <a:pPr marL="0" indent="0">
              <a:lnSpc>
                <a:spcPct val="145000"/>
              </a:lnSpc>
              <a:buNone/>
            </a:pPr>
            <a:r>
              <a:rPr lang="en-US" sz="1400" dirty="0">
                <a:solidFill>
                  <a:srgbClr val="A0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vessel specifications, customization options, and delivery timelines.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5806440"/>
            <a:ext cx="2468880" cy="548640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12" name="Text 10"/>
          <p:cNvSpPr txBox="1"/>
          <p:nvPr/>
        </p:nvSpPr>
        <p:spPr>
          <a:xfrm>
            <a:off x="502920" y="580644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0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 Consultation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154680" y="5806440"/>
            <a:ext cx="2468880" cy="548640"/>
          </a:xfrm>
          <a:prstGeom prst="rect">
            <a:avLst/>
          </a:prstGeom>
          <a:solidFill>
            <a:srgbClr val="1E3055"/>
          </a:solidFill>
          <a:ln w="12700">
            <a:solidFill>
              <a:srgbClr val="C8A96E"/>
            </a:solidFill>
            <a:prstDash val="solid"/>
          </a:ln>
        </p:spPr>
        <p:txBody>
          <a:bodyPr/>
          <a:lstStyle/>
          <a:p>
            <a:endParaRPr lang="en-VN"/>
          </a:p>
        </p:txBody>
      </p:sp>
      <p:sp>
        <p:nvSpPr>
          <p:cNvPr id="14" name="Text 12"/>
          <p:cNvSpPr txBox="1"/>
          <p:nvPr/>
        </p:nvSpPr>
        <p:spPr>
          <a:xfrm>
            <a:off x="3154680" y="580644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5CE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Full Catalogue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086600" y="59436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3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CONTACT US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086600" y="1143000"/>
            <a:ext cx="4206240" cy="22860"/>
          </a:xfrm>
          <a:prstGeom prst="rect">
            <a:avLst/>
          </a:prstGeom>
          <a:solidFill>
            <a:srgbClr val="C8A96E"/>
          </a:solidFill>
          <a:ln/>
        </p:spPr>
        <p:txBody>
          <a:bodyPr/>
          <a:lstStyle/>
          <a:p>
            <a:endParaRPr lang="en-VN"/>
          </a:p>
        </p:txBody>
      </p:sp>
      <p:sp>
        <p:nvSpPr>
          <p:cNvPr id="17" name="Text 15"/>
          <p:cNvSpPr txBox="1"/>
          <p:nvPr/>
        </p:nvSpPr>
        <p:spPr>
          <a:xfrm>
            <a:off x="7086600" y="1298448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HOTLINE / ZALO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086600" y="1618488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us for details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7086600" y="24688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086600" y="2788920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us for details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639312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7086600" y="3959352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nautiva.vn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086600" y="4809744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086600" y="5129784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Hưng Yên, Vietnam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6199632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500" dirty="0">
                <a:solidFill>
                  <a:srgbClr val="C8A9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NAUTIVA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UTIVA Luxury">
  <a:themeElements>
    <a:clrScheme name="NAUTIVA Luxury">
      <a:dk1>
        <a:srgbClr val="0A0E1A"/>
      </a:dk1>
      <a:lt1>
        <a:srgbClr val="FFFFFF"/>
      </a:lt1>
      <a:dk2>
        <a:srgbClr val="152035"/>
      </a:dk2>
      <a:lt2>
        <a:srgbClr val="F5F3EF"/>
      </a:lt2>
      <a:accent1>
        <a:srgbClr val="C8A96E"/>
      </a:accent1>
      <a:accent2>
        <a:srgbClr val="E5CEA0"/>
      </a:accent2>
      <a:accent3>
        <a:srgbClr val="1E3055"/>
      </a:accent3>
      <a:accent4>
        <a:srgbClr val="2A5280"/>
      </a:accent4>
      <a:accent5>
        <a:srgbClr val="7A7D82"/>
      </a:accent5>
      <a:accent6>
        <a:srgbClr val="050A12"/>
      </a:accent6>
      <a:hlink>
        <a:srgbClr val="C8A96E"/>
      </a:hlink>
      <a:folHlink>
        <a:srgbClr val="E5CEA0"/>
      </a:folHlink>
    </a:clrScheme>
    <a:fontScheme name="NAUTIVA Luxury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871</Words>
  <Application>Microsoft Macintosh PowerPoint</Application>
  <PresentationFormat>Widescreen</PresentationFormat>
  <Paragraphs>228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</vt:lpstr>
      <vt:lpstr>NAUTIVA Luxury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My Phan</cp:lastModifiedBy>
  <cp:revision>2</cp:revision>
  <dcterms:created xsi:type="dcterms:W3CDTF">2026-10-19T06:08:20Z</dcterms:created>
  <dcterms:modified xsi:type="dcterms:W3CDTF">2026-10-19T06:20:47Z</dcterms:modified>
</cp:coreProperties>
</file>